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4"/>
  </p:notesMasterIdLst>
  <p:handoutMasterIdLst>
    <p:handoutMasterId r:id="rId35"/>
  </p:handoutMasterIdLst>
  <p:sldIdLst>
    <p:sldId id="256" r:id="rId2"/>
    <p:sldId id="497" r:id="rId3"/>
    <p:sldId id="498" r:id="rId4"/>
    <p:sldId id="501" r:id="rId5"/>
    <p:sldId id="500" r:id="rId6"/>
    <p:sldId id="503" r:id="rId7"/>
    <p:sldId id="502" r:id="rId8"/>
    <p:sldId id="499" r:id="rId9"/>
    <p:sldId id="504" r:id="rId10"/>
    <p:sldId id="505" r:id="rId11"/>
    <p:sldId id="506" r:id="rId12"/>
    <p:sldId id="465" r:id="rId13"/>
    <p:sldId id="466" r:id="rId14"/>
    <p:sldId id="471" r:id="rId15"/>
    <p:sldId id="467" r:id="rId16"/>
    <p:sldId id="449" r:id="rId17"/>
    <p:sldId id="482" r:id="rId18"/>
    <p:sldId id="483" r:id="rId19"/>
    <p:sldId id="487" r:id="rId20"/>
    <p:sldId id="484" r:id="rId21"/>
    <p:sldId id="488" r:id="rId22"/>
    <p:sldId id="489" r:id="rId23"/>
    <p:sldId id="490" r:id="rId24"/>
    <p:sldId id="491" r:id="rId25"/>
    <p:sldId id="485" r:id="rId26"/>
    <p:sldId id="492" r:id="rId27"/>
    <p:sldId id="493" r:id="rId28"/>
    <p:sldId id="494" r:id="rId29"/>
    <p:sldId id="495" r:id="rId30"/>
    <p:sldId id="496" r:id="rId31"/>
    <p:sldId id="507" r:id="rId32"/>
    <p:sldId id="428" r:id="rId33"/>
  </p:sldIdLst>
  <p:sldSz cx="9144000" cy="5143500" type="screen16x9"/>
  <p:notesSz cx="6858000" cy="9144000"/>
  <p:embeddedFontLst>
    <p:embeddedFont>
      <p:font typeface="Dosis" panose="020B0604020202020204" charset="0"/>
      <p:regular r:id="rId36"/>
      <p:bold r:id="rId37"/>
    </p:embeddedFont>
    <p:embeddedFont>
      <p:font typeface="Brush Script MT" panose="03060802040406070304" pitchFamily="66" charset="0"/>
      <p:italic r:id="rId38"/>
    </p:embeddedFont>
    <p:embeddedFont>
      <p:font typeface="Sniglet" panose="020B0604020202020204" charset="0"/>
      <p:regular r:id="rId39"/>
    </p:embeddedFont>
    <p:embeddedFont>
      <p:font typeface="Bahnschrift Light Condensed" panose="020B0502040204020203" pitchFamily="34" charset="0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Adobe Devanagari" panose="02040503050201020203" pitchFamily="18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09" autoAdjust="0"/>
  </p:normalViewPr>
  <p:slideViewPr>
    <p:cSldViewPr snapToGrid="0">
      <p:cViewPr varScale="1">
        <p:scale>
          <a:sx n="145" d="100"/>
          <a:sy n="145" d="100"/>
        </p:scale>
        <p:origin x="114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86C765-F843-4CE9-B389-075D89EB78BB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2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79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3347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60" r:id="rId3"/>
    <p:sldLayoutId id="2147483662" r:id="rId4"/>
    <p:sldLayoutId id="214748366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cond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Browser Forensics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25540" y="3779594"/>
            <a:ext cx="416011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The Data Source and some questions are adapted from NCL </a:t>
            </a:r>
            <a:r>
              <a:rPr lang="en-US" sz="1050" dirty="0"/>
              <a:t>2017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Firefox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7685606" cy="3610800"/>
          </a:xfrm>
        </p:spPr>
        <p:txBody>
          <a:bodyPr/>
          <a:lstStyle/>
          <a:p>
            <a:r>
              <a:rPr lang="en-US" sz="2000" dirty="0"/>
              <a:t>default </a:t>
            </a:r>
            <a:r>
              <a:rPr lang="en-US" sz="2000" dirty="0" smtClean="0"/>
              <a:t>location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C:\Users\&lt;user&gt;\AppData\Roaming\Mozilla\Firefox\Profiles\&lt;profile folder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US" sz="2000" dirty="0" smtClean="0"/>
              <a:t>Cache</a:t>
            </a:r>
          </a:p>
          <a:p>
            <a:pPr lvl="1"/>
            <a:r>
              <a:rPr lang="en-US" sz="1600" dirty="0" err="1"/>
              <a:t>about:cache</a:t>
            </a:r>
            <a:r>
              <a:rPr lang="en-US" sz="1600" dirty="0"/>
              <a:t> in the address </a:t>
            </a:r>
            <a:r>
              <a:rPr lang="en-US" sz="1600" dirty="0" smtClean="0"/>
              <a:t>bar</a:t>
            </a:r>
          </a:p>
          <a:p>
            <a:r>
              <a:rPr lang="en-US" sz="2000" dirty="0" err="1" smtClean="0"/>
              <a:t>cookies.sqlite</a:t>
            </a:r>
            <a:endParaRPr lang="en-US" sz="2000" dirty="0" smtClean="0"/>
          </a:p>
          <a:p>
            <a:r>
              <a:rPr lang="en-US" sz="2000" dirty="0" err="1" smtClean="0"/>
              <a:t>downloads.sqlite</a:t>
            </a:r>
            <a:endParaRPr lang="en-US" sz="2000" dirty="0" smtClean="0"/>
          </a:p>
          <a:p>
            <a:r>
              <a:rPr lang="en-US" sz="2000" dirty="0" err="1" smtClean="0"/>
              <a:t>places.sqlite</a:t>
            </a:r>
            <a:endParaRPr lang="en-US" sz="2000" dirty="0" smtClean="0"/>
          </a:p>
          <a:p>
            <a:pPr lvl="1"/>
            <a:r>
              <a:rPr lang="en-US" sz="1600" dirty="0" smtClean="0"/>
              <a:t>a </a:t>
            </a:r>
            <a:r>
              <a:rPr lang="en-US" sz="1600" dirty="0"/>
              <a:t>record of visited </a:t>
            </a:r>
            <a:r>
              <a:rPr lang="en-US" sz="1600" dirty="0" smtClean="0"/>
              <a:t>pages</a:t>
            </a:r>
          </a:p>
          <a:p>
            <a:pPr lvl="1"/>
            <a:r>
              <a:rPr lang="en-US" sz="1600" dirty="0" smtClean="0"/>
              <a:t>bookmarks</a:t>
            </a:r>
            <a:r>
              <a:rPr lang="en-US" sz="1600" dirty="0"/>
              <a:t>, favorite icons, input history, keywords, and browsing history</a:t>
            </a: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3854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Chrome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4" y="1302837"/>
            <a:ext cx="4080634" cy="3610800"/>
          </a:xfrm>
        </p:spPr>
        <p:txBody>
          <a:bodyPr/>
          <a:lstStyle/>
          <a:p>
            <a:r>
              <a:rPr lang="en-US" dirty="0" smtClean="0"/>
              <a:t>Location</a:t>
            </a:r>
          </a:p>
          <a:p>
            <a:pPr lvl="1"/>
            <a:r>
              <a:rPr lang="en-US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:\Users\&lt;user&gt;\AppData\Local\Google\Chrome\User Data</a:t>
            </a:r>
            <a:r>
              <a:rPr lang="en-US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\</a:t>
            </a:r>
          </a:p>
          <a:p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Contains</a:t>
            </a:r>
          </a:p>
          <a:p>
            <a:pPr lvl="1"/>
            <a:r>
              <a:rPr lang="en-US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Browser cache</a:t>
            </a:r>
          </a:p>
          <a:p>
            <a:pPr lvl="1"/>
            <a:r>
              <a:rPr lang="en-US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Cookies</a:t>
            </a:r>
          </a:p>
          <a:p>
            <a:pPr lvl="1"/>
            <a:r>
              <a:rPr lang="en-US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Plugin data</a:t>
            </a:r>
          </a:p>
          <a:p>
            <a:pPr lvl="1"/>
            <a:r>
              <a:rPr lang="en-US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History</a:t>
            </a:r>
          </a:p>
          <a:p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More details</a:t>
            </a:r>
          </a:p>
          <a:p>
            <a:pPr lvl="1"/>
            <a:r>
              <a:rPr lang="en-US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https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://chromium.googlesource.com/chromium/src/+/HEAD/docs/user_data_dir.md#Windows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163" y="1369834"/>
            <a:ext cx="4012835" cy="354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11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Log Analysis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22786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media </a:t>
            </a:r>
            <a:r>
              <a:rPr lang="en-US" dirty="0" smtClean="0"/>
              <a:t>vs RAM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4" y="1302837"/>
            <a:ext cx="7192225" cy="3610800"/>
          </a:xfrm>
        </p:spPr>
        <p:txBody>
          <a:bodyPr/>
          <a:lstStyle/>
          <a:p>
            <a:r>
              <a:rPr lang="en-US" dirty="0" smtClean="0"/>
              <a:t>RAM stores </a:t>
            </a:r>
            <a:r>
              <a:rPr lang="en-US" dirty="0"/>
              <a:t>information </a:t>
            </a:r>
            <a:endParaRPr lang="en-US" dirty="0" smtClean="0"/>
          </a:p>
          <a:p>
            <a:pPr lvl="1"/>
            <a:r>
              <a:rPr lang="en-US" dirty="0" smtClean="0"/>
              <a:t>running </a:t>
            </a:r>
            <a:r>
              <a:rPr lang="en-US" dirty="0"/>
              <a:t>process, incognito browsing sessions, clipboard data , information stored in plain text files and much more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Essential </a:t>
            </a:r>
            <a:r>
              <a:rPr lang="en-US" dirty="0"/>
              <a:t>for malware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running </a:t>
            </a:r>
            <a:r>
              <a:rPr lang="en-US" dirty="0"/>
              <a:t>process information, services, system service </a:t>
            </a:r>
            <a:r>
              <a:rPr lang="en-US" dirty="0" smtClean="0"/>
              <a:t>behavior, </a:t>
            </a:r>
            <a:r>
              <a:rPr lang="en-US" dirty="0"/>
              <a:t>registry </a:t>
            </a:r>
            <a:r>
              <a:rPr lang="en-US" dirty="0" smtClean="0"/>
              <a:t>updates</a:t>
            </a:r>
            <a:r>
              <a:rPr lang="en-US" dirty="0"/>
              <a:t>, network traffic </a:t>
            </a:r>
            <a:endParaRPr lang="en-US" dirty="0" smtClean="0"/>
          </a:p>
          <a:p>
            <a:r>
              <a:rPr lang="en-US" dirty="0" smtClean="0"/>
              <a:t>Other artifacts</a:t>
            </a:r>
          </a:p>
          <a:p>
            <a:pPr lvl="1"/>
            <a:r>
              <a:rPr lang="en-US" dirty="0" smtClean="0"/>
              <a:t>browsing sessions </a:t>
            </a:r>
            <a:r>
              <a:rPr lang="en-US" dirty="0"/>
              <a:t>(Incognito Sessions</a:t>
            </a:r>
            <a:r>
              <a:rPr lang="en-US" dirty="0" smtClean="0"/>
              <a:t>) , passwords, accessed files </a:t>
            </a:r>
            <a:r>
              <a:rPr lang="en-US" dirty="0"/>
              <a:t>and </a:t>
            </a:r>
            <a:r>
              <a:rPr lang="en-US" dirty="0" smtClean="0"/>
              <a:t>multimedia, Chats/Running </a:t>
            </a:r>
            <a:r>
              <a:rPr lang="en-US" dirty="0"/>
              <a:t>Application stored data</a:t>
            </a:r>
          </a:p>
        </p:txBody>
      </p:sp>
    </p:spTree>
    <p:extLst>
      <p:ext uri="{BB962C8B-B14F-4D97-AF65-F5344CB8AC3E}">
        <p14:creationId xmlns:p14="http://schemas.microsoft.com/office/powerpoint/2010/main" val="1775187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 Acquisition Process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Host </a:t>
            </a:r>
            <a:r>
              <a:rPr lang="en-US" dirty="0"/>
              <a:t>machine should not be connected to any external network</a:t>
            </a:r>
          </a:p>
          <a:p>
            <a:pPr lvl="1"/>
            <a:r>
              <a:rPr lang="en-US" dirty="0" smtClean="0"/>
              <a:t>Disconnect </a:t>
            </a:r>
            <a:r>
              <a:rPr lang="en-US" dirty="0"/>
              <a:t>LAN/WIFI/Bluetooth connections by putting the device in airplane mode</a:t>
            </a:r>
          </a:p>
          <a:p>
            <a:pPr lvl="1"/>
            <a:r>
              <a:rPr lang="en-US" dirty="0" smtClean="0"/>
              <a:t>Ensure </a:t>
            </a:r>
            <a:r>
              <a:rPr lang="en-US" dirty="0"/>
              <a:t>the device is unlocked without installing any password bypassing module</a:t>
            </a:r>
          </a:p>
          <a:p>
            <a:r>
              <a:rPr lang="en-US" dirty="0" smtClean="0"/>
              <a:t>Remove </a:t>
            </a:r>
            <a:r>
              <a:rPr lang="en-US" dirty="0"/>
              <a:t>any external connected devices</a:t>
            </a:r>
          </a:p>
          <a:p>
            <a:r>
              <a:rPr lang="en-US" dirty="0" smtClean="0"/>
              <a:t>Host </a:t>
            </a:r>
            <a:r>
              <a:rPr lang="en-US" dirty="0"/>
              <a:t>machine should be connected to a stable power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6865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</a:t>
            </a:r>
            <a:r>
              <a:rPr lang="en-US" dirty="0"/>
              <a:t>for acquisition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Determine the state of the machine</a:t>
            </a:r>
          </a:p>
          <a:p>
            <a:r>
              <a:rPr lang="en-US" sz="2000" dirty="0"/>
              <a:t>Identify the operating system</a:t>
            </a:r>
          </a:p>
          <a:p>
            <a:r>
              <a:rPr lang="en-US" sz="2000" dirty="0"/>
              <a:t>Check for authentic device access</a:t>
            </a:r>
          </a:p>
          <a:p>
            <a:r>
              <a:rPr lang="en-US" sz="2000" dirty="0"/>
              <a:t>Insert acquisition media</a:t>
            </a:r>
          </a:p>
          <a:p>
            <a:r>
              <a:rPr lang="en-US" sz="2000" dirty="0"/>
              <a:t>Perform Volatile Memory Dump</a:t>
            </a:r>
          </a:p>
          <a:p>
            <a:r>
              <a:rPr lang="en-US" sz="2000" dirty="0"/>
              <a:t>Collect SWAP, PAGEFILE.sys and system protected files</a:t>
            </a:r>
          </a:p>
          <a:p>
            <a:r>
              <a:rPr lang="en-US" sz="2000" dirty="0"/>
              <a:t>Hash and verify the acquired files</a:t>
            </a:r>
          </a:p>
          <a:p>
            <a:r>
              <a:rPr lang="en-US" sz="2000" dirty="0"/>
              <a:t>Create Investigator copies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54000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Firefox Log </a:t>
            </a:r>
            <a:r>
              <a:rPr lang="en-US" dirty="0" smtClean="0"/>
              <a:t>acquisition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70860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07" y="0"/>
            <a:ext cx="43053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30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Logs used in this lab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38" y="1804632"/>
            <a:ext cx="6763694" cy="11526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63789" y="3417915"/>
            <a:ext cx="17203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Data Source: NCL 2017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83602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of the lab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suspect used bitcoin for money </a:t>
            </a:r>
            <a:r>
              <a:rPr lang="en-US" dirty="0" smtClean="0"/>
              <a:t>laundry</a:t>
            </a:r>
          </a:p>
          <a:p>
            <a:r>
              <a:rPr lang="en-US" dirty="0" smtClean="0"/>
              <a:t>Your task is to find evidence in the suspect’s browser </a:t>
            </a:r>
            <a:r>
              <a:rPr lang="en-US" smtClean="0"/>
              <a:t>(Firefox).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47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02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Firefox logs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392929"/>
            <a:ext cx="3207965" cy="18993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758" y="2772832"/>
            <a:ext cx="4696615" cy="194990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264758" y="1848535"/>
            <a:ext cx="945348" cy="190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5190371" y="2096884"/>
            <a:ext cx="184196" cy="6183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90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8" y="0"/>
            <a:ext cx="89133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58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item did </a:t>
            </a:r>
            <a:r>
              <a:rPr lang="en-US" dirty="0"/>
              <a:t>the user search for on craigslist?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1473565" y="3539188"/>
            <a:ext cx="3528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seems the user lived in Baltimore. Why?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9936"/>
            <a:ext cx="9144000" cy="188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51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did the user search the item?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8197"/>
            <a:ext cx="9144000" cy="1733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34929" y="3503243"/>
            <a:ext cx="71352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UNIX Epoch </a:t>
            </a:r>
            <a:r>
              <a:rPr lang="en-US" b="1" dirty="0" smtClean="0">
                <a:solidFill>
                  <a:srgbClr val="FF0000"/>
                </a:solidFill>
              </a:rPr>
              <a:t>time</a:t>
            </a:r>
            <a:r>
              <a:rPr lang="en-US" b="1" dirty="0" smtClean="0"/>
              <a:t>: </a:t>
            </a:r>
          </a:p>
          <a:p>
            <a:r>
              <a:rPr lang="en-US" dirty="0" smtClean="0"/>
              <a:t>It </a:t>
            </a:r>
            <a:r>
              <a:rPr lang="en-US" dirty="0"/>
              <a:t>is the number of </a:t>
            </a:r>
            <a:r>
              <a:rPr lang="en-US" dirty="0">
                <a:hlinkClick r:id="rId3" tooltip="Second"/>
              </a:rPr>
              <a:t>seconds</a:t>
            </a:r>
            <a:r>
              <a:rPr lang="en-US" dirty="0"/>
              <a:t> that have elapsed since 00:00:00 Thursday, 1 January 1970</a:t>
            </a:r>
            <a:endParaRPr lang="en-US" dirty="0" smtClean="0"/>
          </a:p>
          <a:p>
            <a:r>
              <a:rPr lang="en-US" dirty="0" smtClean="0"/>
              <a:t>How to convert Epoch time to Date/Time?</a:t>
            </a:r>
            <a:endParaRPr lang="en-US" dirty="0"/>
          </a:p>
        </p:txBody>
      </p:sp>
      <p:cxnSp>
        <p:nvCxnSpPr>
          <p:cNvPr id="8" name="Straight Arrow Connector 7"/>
          <p:cNvCxnSpPr>
            <a:endCxn id="6" idx="0"/>
          </p:cNvCxnSpPr>
          <p:nvPr/>
        </p:nvCxnSpPr>
        <p:spPr>
          <a:xfrm flipH="1">
            <a:off x="5402573" y="2951696"/>
            <a:ext cx="3103323" cy="551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013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290" y="457902"/>
            <a:ext cx="5536720" cy="404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8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the current price of bitcoin when the user was browsing?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9" y="1475188"/>
            <a:ext cx="9144000" cy="106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4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Bitcoin exchange did the user log in to?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671"/>
            <a:ext cx="9144000" cy="289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78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email that was used to log into the exchange?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0456"/>
            <a:ext cx="9144000" cy="18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39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the ID of the Bitcoin transaction that the user looked at?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043"/>
            <a:ext cx="9144000" cy="264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00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the total value of all the inputs of the Bitcoin transaction?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7368"/>
            <a:ext cx="9144000" cy="178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32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web browser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web browser (commonly referred to as a browser) is a software application for accessing information on the World Wide </a:t>
            </a:r>
            <a:r>
              <a:rPr lang="en-US" dirty="0" smtClean="0"/>
              <a:t>Web (wiki). </a:t>
            </a:r>
          </a:p>
        </p:txBody>
      </p:sp>
    </p:spTree>
    <p:extLst>
      <p:ext uri="{BB962C8B-B14F-4D97-AF65-F5344CB8AC3E}">
        <p14:creationId xmlns:p14="http://schemas.microsoft.com/office/powerpoint/2010/main" val="1135270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513"/>
            <a:ext cx="9144000" cy="454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64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a report</a:t>
            </a:r>
          </a:p>
          <a:p>
            <a:pPr lvl="1"/>
            <a:r>
              <a:rPr lang="en-US" dirty="0" smtClean="0"/>
              <a:t>When </a:t>
            </a:r>
          </a:p>
          <a:p>
            <a:pPr lvl="1"/>
            <a:r>
              <a:rPr lang="en-US" dirty="0" smtClean="0"/>
              <a:t>Where</a:t>
            </a:r>
          </a:p>
          <a:p>
            <a:pPr lvl="1"/>
            <a:r>
              <a:rPr lang="en-US" dirty="0" smtClean="0"/>
              <a:t>What</a:t>
            </a:r>
          </a:p>
          <a:p>
            <a:pPr lvl="1"/>
            <a:r>
              <a:rPr lang="en-US" dirty="0" smtClean="0"/>
              <a:t>Who</a:t>
            </a:r>
          </a:p>
          <a:p>
            <a:pPr lvl="1"/>
            <a:r>
              <a:rPr lang="en-US" dirty="0" smtClean="0"/>
              <a:t>Which tool </a:t>
            </a:r>
            <a:r>
              <a:rPr lang="en-US" smtClean="0"/>
              <a:t>has you used?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5485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744892" cy="3610800"/>
          </a:xfrm>
        </p:spPr>
        <p:txBody>
          <a:bodyPr/>
          <a:lstStyle/>
          <a:p>
            <a:r>
              <a:rPr lang="en-US" sz="1800" dirty="0"/>
              <a:t>http://sci.tamucc.edu/~cams/projects/345.pdf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82016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share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300" y="0"/>
            <a:ext cx="348557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217" y="993341"/>
            <a:ext cx="2214890" cy="41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51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</a:t>
            </a:r>
            <a:r>
              <a:rPr lang="en-US" dirty="0"/>
              <a:t>individual web page, image, and video is identified by a distinct </a:t>
            </a:r>
            <a:r>
              <a:rPr lang="en-US" dirty="0">
                <a:solidFill>
                  <a:srgbClr val="FF0000"/>
                </a:solidFill>
              </a:rPr>
              <a:t>Uniform Resource </a:t>
            </a:r>
            <a:r>
              <a:rPr lang="en-US" dirty="0">
                <a:solidFill>
                  <a:srgbClr val="FF0000"/>
                </a:solidFill>
              </a:rPr>
              <a:t>Locator (URL)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, </a:t>
            </a:r>
            <a:r>
              <a:rPr lang="en-US" dirty="0"/>
              <a:t>enabling browsers to retrieve and display them on the user's device.</a:t>
            </a:r>
          </a:p>
        </p:txBody>
      </p:sp>
      <p:pic>
        <p:nvPicPr>
          <p:cNvPr id="2050" name="Picture 2" descr="Image result for http request and respon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033" y="3065786"/>
            <a:ext cx="443865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>
            <a:off x="3670757" y="2216927"/>
            <a:ext cx="1407781" cy="1269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8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29" y="398352"/>
            <a:ext cx="6945149" cy="445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15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026" name="Picture 2" descr="Image result for http request and respon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23" y="1066491"/>
            <a:ext cx="7485756" cy="324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010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evidence will browser save?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2575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Explorer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Temporary Files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:\Users\&lt;user&gt;\AppData\Local\Microsoft\Windows\Temporary Internet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  <a:p>
            <a:r>
              <a:rPr lang="en-US" dirty="0"/>
              <a:t>The cookies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2561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3149</TotalTime>
  <Words>491</Words>
  <Application>Microsoft Office PowerPoint</Application>
  <PresentationFormat>On-screen Show (16:9)</PresentationFormat>
  <Paragraphs>107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Dosis</vt:lpstr>
      <vt:lpstr>Brush Script MT</vt:lpstr>
      <vt:lpstr>Sniglet</vt:lpstr>
      <vt:lpstr>Arial</vt:lpstr>
      <vt:lpstr>Bahnschrift Light Condensed</vt:lpstr>
      <vt:lpstr>Calibri</vt:lpstr>
      <vt:lpstr>Adobe Devanagari</vt:lpstr>
      <vt:lpstr>Friar template</vt:lpstr>
      <vt:lpstr>Browser Forensics </vt:lpstr>
      <vt:lpstr>Introduction </vt:lpstr>
      <vt:lpstr>What is web browser</vt:lpstr>
      <vt:lpstr>Market share</vt:lpstr>
      <vt:lpstr>URL</vt:lpstr>
      <vt:lpstr>PowerPoint Presentation</vt:lpstr>
      <vt:lpstr>PowerPoint Presentation</vt:lpstr>
      <vt:lpstr>What evidence will browser save?</vt:lpstr>
      <vt:lpstr>Internet Explorer</vt:lpstr>
      <vt:lpstr>Firefox</vt:lpstr>
      <vt:lpstr>Google Chrome </vt:lpstr>
      <vt:lpstr>Log Analysis</vt:lpstr>
      <vt:lpstr>storage media vs RAM</vt:lpstr>
      <vt:lpstr>Pre- Acquisition Process</vt:lpstr>
      <vt:lpstr>steps for acquisition</vt:lpstr>
      <vt:lpstr>Firefox Log acquisition</vt:lpstr>
      <vt:lpstr>PowerPoint Presentation</vt:lpstr>
      <vt:lpstr>Logs used in this lab</vt:lpstr>
      <vt:lpstr>Goal of the lab</vt:lpstr>
      <vt:lpstr>Open Firefox logs</vt:lpstr>
      <vt:lpstr>PowerPoint Presentation</vt:lpstr>
      <vt:lpstr>What item did the user search for on craigslist?</vt:lpstr>
      <vt:lpstr>When did the user search the item?</vt:lpstr>
      <vt:lpstr>PowerPoint Presentation</vt:lpstr>
      <vt:lpstr>What was the current price of bitcoin when the user was browsing?</vt:lpstr>
      <vt:lpstr>What Bitcoin exchange did the user log in to?</vt:lpstr>
      <vt:lpstr>What is the email that was used to log into the exchange?</vt:lpstr>
      <vt:lpstr>What was the ID of the Bitcoin transaction that the user looked at?</vt:lpstr>
      <vt:lpstr>What was the total value of all the inputs of the Bitcoin transaction?</vt:lpstr>
      <vt:lpstr>PowerPoint Presentation</vt:lpstr>
      <vt:lpstr>Your work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315</cp:revision>
  <dcterms:modified xsi:type="dcterms:W3CDTF">2019-02-10T00:39:58Z</dcterms:modified>
</cp:coreProperties>
</file>